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s-G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4 Rectángulo redondeado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BB43E4C-32EC-458F-A1D2-F143F5F391F2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12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13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371DF6A-5633-45EF-9FF8-C58A55082F29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D6C67CB-3617-41C2-B3E9-33492030B337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3B01ACC-059E-47D7-94D3-CF45C03636FA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4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F857006-5BBC-4F91-83E9-44F6CE21ED41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10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11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8D697F3-2A5C-45DC-B914-00C927A4EB86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7A65C8-028D-427B-869F-8187A4545FFA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2FBA2B2-B4EB-4618-A571-D4935F987876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377496E-89D9-46F8-A02B-425179371D10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9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9B6A952-D78C-45B3-8892-9775A18155A3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B61065F-C33A-4A9F-808F-D6BFEEDE150F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5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C2467CF-6D5E-49F9-9472-1DB879C236E3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2736FDB-DCED-43C8-A4A9-9E74485C3B51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1297DE9-A9C8-4AB6-84A9-118EE0F68118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6" name="5 Rectángulo redondeado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0DA4D2-6CA7-4425-B351-6B7AB22D22B9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7D31248-B9E4-4A08-BD64-74A59F95E58C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8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B338C81-875F-4538-85A7-99B03351103C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A9537E-5BF6-4EC6-9B63-661E418C578A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003092E-CD9F-4C1F-BD30-665D1B090992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A6D3424-FE92-4B9F-81AB-562D1342DFE0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E6FF18E-D488-4B60-9938-B317654E0380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3C27970-825B-485B-AF53-12968864BDF5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8" name="21 Marcador de título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rgbClr val="696464"/>
                </a:solidFill>
                <a:cs typeface="Arial" charset="0"/>
              </a:defRPr>
            </a:lvl1pPr>
          </a:lstStyle>
          <a:p>
            <a:pPr>
              <a:defRPr/>
            </a:pPr>
            <a:fld id="{3FC924CB-675E-47E2-819F-1EB460B268C2}" type="datetime1">
              <a:rPr lang="es-GT"/>
              <a:pPr>
                <a:defRPr/>
              </a:pPr>
              <a:t>08/10/2014</a:t>
            </a:fld>
            <a:endParaRPr lang="es-G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rgbClr val="696464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s-GT"/>
              <a:t>Dr. Osman Leiva</a:t>
            </a: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1BEA555-E3C2-4A74-B9E5-5D2AFFEBF961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Subtítulo"/>
          <p:cNvSpPr>
            <a:spLocks noGrp="1"/>
          </p:cNvSpPr>
          <p:nvPr>
            <p:ph type="subTitle" idx="1"/>
          </p:nvPr>
        </p:nvSpPr>
        <p:spPr>
          <a:xfrm>
            <a:off x="1371600" y="3357563"/>
            <a:ext cx="6400800" cy="1752600"/>
          </a:xfrm>
        </p:spPr>
        <p:txBody>
          <a:bodyPr/>
          <a:lstStyle/>
          <a:p>
            <a:pPr eaLnBrk="1" hangingPunct="1"/>
            <a:endParaRPr lang="es-GT" smtClean="0"/>
          </a:p>
          <a:p>
            <a:pPr eaLnBrk="1" hangingPunct="1"/>
            <a:endParaRPr lang="es-GT" smtClean="0"/>
          </a:p>
          <a:p>
            <a:pPr eaLnBrk="1" hangingPunct="1"/>
            <a:r>
              <a:rPr lang="es-GT" smtClean="0">
                <a:solidFill>
                  <a:srgbClr val="00B0F0"/>
                </a:solidFill>
              </a:rPr>
              <a:t>Unidad Didáctica de anatomía Humana, Facultad de Ciencias Medicas USAC, año 2015</a:t>
            </a:r>
          </a:p>
          <a:p>
            <a:pPr eaLnBrk="1" hangingPunct="1"/>
            <a:endParaRPr lang="es-GT" smtClean="0"/>
          </a:p>
        </p:txBody>
      </p:sp>
      <p:sp>
        <p:nvSpPr>
          <p:cNvPr id="13315" name="1 Título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Pared anterolateral del abdomen</a:t>
            </a:r>
            <a:br>
              <a:rPr lang="es-GT" smtClean="0">
                <a:solidFill>
                  <a:srgbClr val="002060"/>
                </a:solidFill>
              </a:rPr>
            </a:br>
            <a:r>
              <a:rPr lang="es-GT" sz="2800" smtClean="0">
                <a:solidFill>
                  <a:srgbClr val="002060"/>
                </a:solidFill>
              </a:rPr>
              <a:t>(anatomía Clínica de Moore)</a:t>
            </a:r>
          </a:p>
        </p:txBody>
      </p:sp>
      <p:sp>
        <p:nvSpPr>
          <p:cNvPr id="13316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404813"/>
            <a:ext cx="8229600" cy="5903912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Se extiende desde la caja torácica hasta la pelvis.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Limitada superiormente por: los cartílagos costales 7mo a 10mo y la apófisis xifoides.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Inferiormente por: ligamentos inguinales, crestas iliacas, crestas púbicas y sínfisis púbica.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Esta formada de superficial a profundo por: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Piel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Tcs (fascia superficial) 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Músculos y aponeurosis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Fascia profunda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Grasa extra peritoneal </a:t>
            </a:r>
          </a:p>
          <a:p>
            <a:pPr lvl="2" eaLnBrk="1" hangingPunct="1"/>
            <a:r>
              <a:rPr lang="es-GT" smtClean="0">
                <a:solidFill>
                  <a:srgbClr val="002060"/>
                </a:solidFill>
              </a:rPr>
              <a:t>Peritoneo parietal</a:t>
            </a:r>
          </a:p>
          <a:p>
            <a:pPr lvl="2" eaLnBrk="1" hangingPunct="1"/>
            <a:endParaRPr lang="es-GT" smtClean="0">
              <a:solidFill>
                <a:srgbClr val="002060"/>
              </a:solidFill>
            </a:endParaRPr>
          </a:p>
          <a:p>
            <a:pPr eaLnBrk="1" hangingPunct="1"/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14339" name="2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  <p:pic>
        <p:nvPicPr>
          <p:cNvPr id="15363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1938" y="0"/>
            <a:ext cx="3540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Flecha derecha"/>
          <p:cNvSpPr/>
          <p:nvPr/>
        </p:nvSpPr>
        <p:spPr>
          <a:xfrm>
            <a:off x="1692275" y="4437063"/>
            <a:ext cx="151130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cum usac\Mis documentos\Mis imágenes\fotos anatómicas\figuras de Moore\abdomen 2014\figure_2.4.jpg"/>
          <p:cNvPicPr>
            <a:picLocks noChangeAspect="1" noChangeArrowheads="1"/>
          </p:cNvPicPr>
          <p:nvPr/>
        </p:nvPicPr>
        <p:blipFill>
          <a:blip r:embed="rId2" cstate="print"/>
          <a:srcRect l="30840" t="72273" r="26666" b="4771"/>
          <a:stretch>
            <a:fillRect/>
          </a:stretch>
        </p:blipFill>
        <p:spPr bwMode="auto">
          <a:xfrm>
            <a:off x="1692275" y="0"/>
            <a:ext cx="5700713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468313" y="692150"/>
            <a:ext cx="1366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piel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6388" name="3 CuadroTexto"/>
          <p:cNvSpPr txBox="1">
            <a:spLocks noChangeArrowheads="1"/>
          </p:cNvSpPr>
          <p:nvPr/>
        </p:nvSpPr>
        <p:spPr bwMode="auto">
          <a:xfrm>
            <a:off x="-36513" y="1558925"/>
            <a:ext cx="1835151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Capa superficial adiposa del TCS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6389" name="4 CuadroTexto"/>
          <p:cNvSpPr txBox="1">
            <a:spLocks noChangeArrowheads="1"/>
          </p:cNvSpPr>
          <p:nvPr/>
        </p:nvSpPr>
        <p:spPr bwMode="auto">
          <a:xfrm>
            <a:off x="107950" y="2794000"/>
            <a:ext cx="18351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Capa profunda membranosa del TCS 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1116013" y="908050"/>
            <a:ext cx="1368425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>
            <a:stCxn id="16388" idx="3"/>
          </p:cNvCxnSpPr>
          <p:nvPr/>
        </p:nvCxnSpPr>
        <p:spPr>
          <a:xfrm flipV="1">
            <a:off x="1798638" y="1855788"/>
            <a:ext cx="1152525" cy="16510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>
            <a:off x="1835150" y="3284538"/>
            <a:ext cx="1657350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3" name="14 CuadroTexto"/>
          <p:cNvSpPr txBox="1">
            <a:spLocks noChangeArrowheads="1"/>
          </p:cNvSpPr>
          <p:nvPr/>
        </p:nvSpPr>
        <p:spPr bwMode="auto">
          <a:xfrm>
            <a:off x="34925" y="4810125"/>
            <a:ext cx="183673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Fascia profunda de revestimiento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16" name="15 Conector recto de flecha"/>
          <p:cNvCxnSpPr/>
          <p:nvPr/>
        </p:nvCxnSpPr>
        <p:spPr>
          <a:xfrm flipV="1">
            <a:off x="1763713" y="5157788"/>
            <a:ext cx="1836737" cy="11430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>
            <a:off x="1763713" y="5300663"/>
            <a:ext cx="2663825" cy="21590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 de flecha"/>
          <p:cNvCxnSpPr/>
          <p:nvPr/>
        </p:nvCxnSpPr>
        <p:spPr>
          <a:xfrm>
            <a:off x="1763713" y="5300663"/>
            <a:ext cx="3529012" cy="720725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7" name="22 CuadroTexto"/>
          <p:cNvSpPr txBox="1">
            <a:spLocks noChangeArrowheads="1"/>
          </p:cNvSpPr>
          <p:nvPr/>
        </p:nvSpPr>
        <p:spPr bwMode="auto">
          <a:xfrm>
            <a:off x="7345363" y="704850"/>
            <a:ext cx="1835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rgbClr val="FF0000"/>
                </a:solidFill>
                <a:cs typeface="Arial" charset="0"/>
              </a:rPr>
              <a:t>Fascia endoabdominal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6398" name="23 CuadroTexto"/>
          <p:cNvSpPr txBox="1">
            <a:spLocks noChangeArrowheads="1"/>
          </p:cNvSpPr>
          <p:nvPr/>
        </p:nvSpPr>
        <p:spPr bwMode="auto">
          <a:xfrm>
            <a:off x="7345363" y="2711450"/>
            <a:ext cx="1835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Gracia extraperitoneal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6399" name="24 CuadroTexto"/>
          <p:cNvSpPr txBox="1">
            <a:spLocks noChangeArrowheads="1"/>
          </p:cNvSpPr>
          <p:nvPr/>
        </p:nvSpPr>
        <p:spPr bwMode="auto">
          <a:xfrm>
            <a:off x="7345363" y="4859338"/>
            <a:ext cx="1835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0000"/>
                </a:solidFill>
                <a:cs typeface="Arial" charset="0"/>
              </a:rPr>
              <a:t>Peritoneo </a:t>
            </a:r>
            <a:endParaRPr lang="es-GT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27" name="26 Conector recto de flecha"/>
          <p:cNvCxnSpPr>
            <a:stCxn id="16397" idx="1"/>
          </p:cNvCxnSpPr>
          <p:nvPr/>
        </p:nvCxnSpPr>
        <p:spPr>
          <a:xfrm flipH="1" flipV="1">
            <a:off x="6227763" y="981075"/>
            <a:ext cx="1117600" cy="47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 de flecha"/>
          <p:cNvCxnSpPr/>
          <p:nvPr/>
        </p:nvCxnSpPr>
        <p:spPr>
          <a:xfrm flipH="1" flipV="1">
            <a:off x="6372225" y="2997200"/>
            <a:ext cx="936625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 de flecha"/>
          <p:cNvCxnSpPr>
            <a:stCxn id="16399" idx="1"/>
          </p:cNvCxnSpPr>
          <p:nvPr/>
        </p:nvCxnSpPr>
        <p:spPr>
          <a:xfrm flipH="1">
            <a:off x="6588125" y="5045075"/>
            <a:ext cx="757238" cy="95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Fascias de la pared anterolateral</a:t>
            </a:r>
          </a:p>
        </p:txBody>
      </p:sp>
      <p:sp>
        <p:nvSpPr>
          <p:cNvPr id="17411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El tcs contiene cantidades variables  de grasa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Es el principal sitio de deposito de grasa.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Los varones acumulan grasa en la parte baja del abdomen.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Por debajo del ombligo el tcs se organiza en dos capas: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Capa superficial adiposa (fascia de Camper)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Capa profunda membranosa (fascia de Scarpa)</a:t>
            </a:r>
          </a:p>
          <a:p>
            <a:pPr lvl="1" eaLnBrk="1" hangingPunct="1">
              <a:buFont typeface="Wingdings 2" pitchFamily="18" charset="2"/>
              <a:buNone/>
            </a:pPr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17412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GT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 fascia profunda o de revestimiento se divide en 3 capas: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Superficial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Intermedia profunda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Y cubren las y cubren  a los músculos y aponeurosis de la pared.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 superficie interna o profunda de l pared anterolateral del abdomen esta cubierta por la fascia endoabdominal</a:t>
            </a:r>
          </a:p>
        </p:txBody>
      </p:sp>
      <p:sp>
        <p:nvSpPr>
          <p:cNvPr id="18436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GT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 fascia endoabdominal cuando cubre al musculo transverso y su aponeurosis se denomina fascia transversal.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 fascia endoabdominal esta cubierta a su vez por el peritoneo parietal.</a:t>
            </a:r>
          </a:p>
        </p:txBody>
      </p:sp>
      <p:sp>
        <p:nvSpPr>
          <p:cNvPr id="19460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Músculos de la pared</a:t>
            </a:r>
          </a:p>
        </p:txBody>
      </p:sp>
      <p:sp>
        <p:nvSpPr>
          <p:cNvPr id="2048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2247900"/>
            <a:ext cx="8229600" cy="3484563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Estos son 5 músculos: 3 planos y 2 verticales: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Oblicuo externo (plano)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Oblicuo interno (plano)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Transverso (plano)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Recto del abdomen (vertical)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Piramidal (vertical)</a:t>
            </a:r>
          </a:p>
          <a:p>
            <a:pPr lvl="1" eaLnBrk="1" hangingPunct="1"/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20484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  <p:pic>
        <p:nvPicPr>
          <p:cNvPr id="21507" name="Picture 5" descr="C:\Documents and Settings\cum usac\Mis documentos\moore 2015\ch02_jpg_labels_on\table_2.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b="12347"/>
          <a:stretch>
            <a:fillRect/>
          </a:stretch>
        </p:blipFill>
        <p:spPr>
          <a:xfrm>
            <a:off x="0" y="1133475"/>
            <a:ext cx="9144000" cy="45989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  <p:pic>
        <p:nvPicPr>
          <p:cNvPr id="22531" name="Picture 2" descr="C:\Documents and Settings\cum usac\Mis documentos\Mis imágenes\fotos anatómicas\figuras de Moore\figuras capitulo abdomen sin letras\Figure 2.5.jpg"/>
          <p:cNvPicPr>
            <a:picLocks noChangeAspect="1" noChangeArrowheads="1"/>
          </p:cNvPicPr>
          <p:nvPr/>
        </p:nvPicPr>
        <p:blipFill>
          <a:blip r:embed="rId2" cstate="print"/>
          <a:srcRect l="3706" t="401" r="28975" b="40509"/>
          <a:stretch>
            <a:fillRect/>
          </a:stretch>
        </p:blipFill>
        <p:spPr bwMode="auto">
          <a:xfrm>
            <a:off x="395288" y="-26988"/>
            <a:ext cx="8399462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Título"/>
          <p:cNvSpPr>
            <a:spLocks noGrp="1"/>
          </p:cNvSpPr>
          <p:nvPr>
            <p:ph type="ctrTitle" sz="quarter"/>
          </p:nvPr>
        </p:nvSpPr>
        <p:spPr>
          <a:xfrm>
            <a:off x="685800" y="1412875"/>
            <a:ext cx="7772400" cy="1736725"/>
          </a:xfrm>
        </p:spPr>
        <p:txBody>
          <a:bodyPr/>
          <a:lstStyle/>
          <a:p>
            <a:r>
              <a:rPr lang="es-MX" b="1" smtClean="0">
                <a:solidFill>
                  <a:srgbClr val="00B050"/>
                </a:solidFill>
              </a:rPr>
              <a:t>Músculos rectos del abdomen</a:t>
            </a:r>
            <a:endParaRPr lang="es-GT" b="1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6577" t="2702" r="8830" b="1747"/>
          <a:stretch>
            <a:fillRect/>
          </a:stretch>
        </p:blipFill>
        <p:spPr bwMode="auto">
          <a:xfrm>
            <a:off x="0" y="0"/>
            <a:ext cx="6072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60304" t="63612" r="21265" b="23820"/>
          <a:stretch>
            <a:fillRect/>
          </a:stretch>
        </p:blipFill>
        <p:spPr bwMode="auto">
          <a:xfrm>
            <a:off x="6732588" y="5589588"/>
            <a:ext cx="17367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40730" t="63612" r="40550" b="29204"/>
          <a:stretch>
            <a:fillRect/>
          </a:stretch>
        </p:blipFill>
        <p:spPr bwMode="auto">
          <a:xfrm>
            <a:off x="6659563" y="2060575"/>
            <a:ext cx="17637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17505" t="63612" r="62326" b="29202"/>
          <a:stretch>
            <a:fillRect/>
          </a:stretch>
        </p:blipFill>
        <p:spPr bwMode="auto">
          <a:xfrm>
            <a:off x="6588125" y="549275"/>
            <a:ext cx="1900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80174" t="63612" r="1782" b="19487"/>
          <a:stretch>
            <a:fillRect/>
          </a:stretch>
        </p:blipFill>
        <p:spPr bwMode="auto">
          <a:xfrm>
            <a:off x="6659563" y="3716338"/>
            <a:ext cx="1700212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11 Conector recto de flecha"/>
          <p:cNvCxnSpPr>
            <a:stCxn id="5" idx="2"/>
          </p:cNvCxnSpPr>
          <p:nvPr/>
        </p:nvCxnSpPr>
        <p:spPr>
          <a:xfrm flipH="1">
            <a:off x="3276600" y="765175"/>
            <a:ext cx="3311525" cy="482441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>
            <a:stCxn id="4" idx="2"/>
          </p:cNvCxnSpPr>
          <p:nvPr/>
        </p:nvCxnSpPr>
        <p:spPr>
          <a:xfrm flipH="1" flipV="1">
            <a:off x="3563938" y="1125538"/>
            <a:ext cx="3095625" cy="11509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5759" r="16200" b="3259"/>
          <a:stretch>
            <a:fillRect/>
          </a:stretch>
        </p:blipFill>
        <p:spPr bwMode="auto">
          <a:xfrm>
            <a:off x="2124075" y="0"/>
            <a:ext cx="4822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/>
          <p:cNvPicPr>
            <a:picLocks noChangeAspect="1" noChangeArrowheads="1"/>
          </p:cNvPicPr>
          <p:nvPr/>
        </p:nvPicPr>
        <p:blipFill>
          <a:blip r:embed="rId2" cstate="print"/>
          <a:srcRect l="37451" t="7683" r="17513" b="5707"/>
          <a:stretch>
            <a:fillRect/>
          </a:stretch>
        </p:blipFill>
        <p:spPr bwMode="auto">
          <a:xfrm>
            <a:off x="2195513" y="0"/>
            <a:ext cx="475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ctrTitle" sz="quarter"/>
          </p:nvPr>
        </p:nvSpPr>
        <p:spPr>
          <a:xfrm>
            <a:off x="685800" y="1412875"/>
            <a:ext cx="7772400" cy="1736725"/>
          </a:xfrm>
        </p:spPr>
        <p:txBody>
          <a:bodyPr/>
          <a:lstStyle/>
          <a:p>
            <a:r>
              <a:rPr lang="es-MX" b="1" smtClean="0">
                <a:solidFill>
                  <a:srgbClr val="00B050"/>
                </a:solidFill>
              </a:rPr>
              <a:t>Músculos oblicuos externos del abdomen</a:t>
            </a:r>
            <a:endParaRPr lang="es-GT" b="1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4249" r="14690" b="1913"/>
          <a:stretch>
            <a:fillRect/>
          </a:stretch>
        </p:blipFill>
        <p:spPr bwMode="auto">
          <a:xfrm>
            <a:off x="2124075" y="0"/>
            <a:ext cx="496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2 Conector recto de flecha"/>
          <p:cNvCxnSpPr/>
          <p:nvPr/>
        </p:nvCxnSpPr>
        <p:spPr>
          <a:xfrm>
            <a:off x="4067175" y="2708275"/>
            <a:ext cx="649288" cy="792163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3 Conector recto de flecha"/>
          <p:cNvCxnSpPr/>
          <p:nvPr/>
        </p:nvCxnSpPr>
        <p:spPr>
          <a:xfrm>
            <a:off x="3995738" y="2860675"/>
            <a:ext cx="647700" cy="855663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4 Conector recto de flecha"/>
          <p:cNvCxnSpPr/>
          <p:nvPr/>
        </p:nvCxnSpPr>
        <p:spPr>
          <a:xfrm>
            <a:off x="3924300" y="3068638"/>
            <a:ext cx="647700" cy="86518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>
            <a:off x="3851275" y="3284538"/>
            <a:ext cx="649288" cy="86518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>
            <a:off x="3779838" y="3500438"/>
            <a:ext cx="647700" cy="86518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8200" t="7533" r="10153" b="4771"/>
          <a:stretch>
            <a:fillRect/>
          </a:stretch>
        </p:blipFill>
        <p:spPr bwMode="auto">
          <a:xfrm>
            <a:off x="0" y="0"/>
            <a:ext cx="6408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40521" t="12276" r="40372" b="78146"/>
          <a:stretch>
            <a:fillRect/>
          </a:stretch>
        </p:blipFill>
        <p:spPr bwMode="auto">
          <a:xfrm>
            <a:off x="6875463" y="1773238"/>
            <a:ext cx="18002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80263" t="18262" r="1782" b="67374"/>
          <a:stretch>
            <a:fillRect/>
          </a:stretch>
        </p:blipFill>
        <p:spPr bwMode="auto">
          <a:xfrm>
            <a:off x="6875463" y="5157788"/>
            <a:ext cx="16922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60393" t="12276" r="22029" b="78146"/>
          <a:stretch>
            <a:fillRect/>
          </a:stretch>
        </p:blipFill>
        <p:spPr bwMode="auto">
          <a:xfrm>
            <a:off x="6875463" y="3500438"/>
            <a:ext cx="16573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16830" t="12276" r="60242" b="79344"/>
          <a:stretch>
            <a:fillRect/>
          </a:stretch>
        </p:blipFill>
        <p:spPr bwMode="auto">
          <a:xfrm>
            <a:off x="6732588" y="549275"/>
            <a:ext cx="21605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mso4F193"/>
          <p:cNvPicPr>
            <a:picLocks noChangeAspect="1" noChangeArrowheads="1"/>
          </p:cNvPicPr>
          <p:nvPr/>
        </p:nvPicPr>
        <p:blipFill>
          <a:blip r:embed="rId2" cstate="print"/>
          <a:srcRect l="5121" t="6114" r="6683" b="9595"/>
          <a:stretch>
            <a:fillRect/>
          </a:stretch>
        </p:blipFill>
        <p:spPr bwMode="auto">
          <a:xfrm>
            <a:off x="0" y="1169988"/>
            <a:ext cx="9144000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pared.jpg"/>
          <p:cNvPicPr>
            <a:picLocks noChangeAspect="1" noChangeArrowheads="1"/>
          </p:cNvPicPr>
          <p:nvPr/>
        </p:nvPicPr>
        <p:blipFill>
          <a:blip r:embed="rId2" cstate="print"/>
          <a:srcRect l="4692" t="14162" b="6602"/>
          <a:stretch>
            <a:fillRect/>
          </a:stretch>
        </p:blipFill>
        <p:spPr bwMode="auto">
          <a:xfrm>
            <a:off x="0" y="1268413"/>
            <a:ext cx="9144000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3665" t="18118" r="8641" b="10818"/>
          <a:stretch>
            <a:fillRect/>
          </a:stretch>
        </p:blipFill>
        <p:spPr bwMode="auto">
          <a:xfrm>
            <a:off x="360363" y="0"/>
            <a:ext cx="845978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2 Título"/>
          <p:cNvSpPr>
            <a:spLocks noGrp="1"/>
          </p:cNvSpPr>
          <p:nvPr>
            <p:ph type="ctrTitle" sz="quarter"/>
          </p:nvPr>
        </p:nvSpPr>
        <p:spPr>
          <a:xfrm>
            <a:off x="685800" y="1484313"/>
            <a:ext cx="7772400" cy="1736725"/>
          </a:xfrm>
        </p:spPr>
        <p:txBody>
          <a:bodyPr/>
          <a:lstStyle/>
          <a:p>
            <a:r>
              <a:rPr lang="es-MX" b="1" smtClean="0">
                <a:solidFill>
                  <a:srgbClr val="00B050"/>
                </a:solidFill>
              </a:rPr>
              <a:t>Músculos oblicuos internos del abdomen </a:t>
            </a:r>
            <a:endParaRPr lang="es-GT" b="1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2737" r="11665" b="4771"/>
          <a:stretch>
            <a:fillRect/>
          </a:stretch>
        </p:blipFill>
        <p:spPr bwMode="auto">
          <a:xfrm>
            <a:off x="1835150" y="0"/>
            <a:ext cx="544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 de flecha"/>
          <p:cNvCxnSpPr/>
          <p:nvPr/>
        </p:nvCxnSpPr>
        <p:spPr>
          <a:xfrm flipH="1">
            <a:off x="4067175" y="3860800"/>
            <a:ext cx="792163" cy="792163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4 Conector recto de flecha"/>
          <p:cNvCxnSpPr/>
          <p:nvPr/>
        </p:nvCxnSpPr>
        <p:spPr>
          <a:xfrm flipH="1">
            <a:off x="3851275" y="3644900"/>
            <a:ext cx="865188" cy="86360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 flipH="1">
            <a:off x="3708400" y="3357563"/>
            <a:ext cx="1008063" cy="93503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 flipH="1">
            <a:off x="3492500" y="2997200"/>
            <a:ext cx="1150938" cy="1223963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6689" t="2998" r="8641" b="6284"/>
          <a:stretch>
            <a:fillRect/>
          </a:stretch>
        </p:blipFill>
        <p:spPr bwMode="auto">
          <a:xfrm>
            <a:off x="0" y="0"/>
            <a:ext cx="6408738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16830" t="24248" r="61008" b="60190"/>
          <a:stretch>
            <a:fillRect/>
          </a:stretch>
        </p:blipFill>
        <p:spPr bwMode="auto">
          <a:xfrm>
            <a:off x="6732588" y="404813"/>
            <a:ext cx="208756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40433" t="24248" r="41136" b="60190"/>
          <a:stretch>
            <a:fillRect/>
          </a:stretch>
        </p:blipFill>
        <p:spPr bwMode="auto">
          <a:xfrm>
            <a:off x="6804025" y="1628775"/>
            <a:ext cx="17367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60304" t="33685" r="20590" b="48358"/>
          <a:stretch>
            <a:fillRect/>
          </a:stretch>
        </p:blipFill>
        <p:spPr bwMode="auto">
          <a:xfrm>
            <a:off x="6804025" y="2924175"/>
            <a:ext cx="18002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80263" t="19458" r="1782" b="68570"/>
          <a:stretch>
            <a:fillRect/>
          </a:stretch>
        </p:blipFill>
        <p:spPr bwMode="auto">
          <a:xfrm>
            <a:off x="6804025" y="4581525"/>
            <a:ext cx="16922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Título"/>
          <p:cNvSpPr>
            <a:spLocks noGrp="1"/>
          </p:cNvSpPr>
          <p:nvPr>
            <p:ph type="ctrTitle" sz="quarter"/>
          </p:nvPr>
        </p:nvSpPr>
        <p:spPr>
          <a:xfrm>
            <a:off x="685800" y="1412875"/>
            <a:ext cx="7772400" cy="1736725"/>
          </a:xfrm>
        </p:spPr>
        <p:txBody>
          <a:bodyPr/>
          <a:lstStyle/>
          <a:p>
            <a:r>
              <a:rPr lang="es-MX" b="1" smtClean="0">
                <a:solidFill>
                  <a:srgbClr val="00B050"/>
                </a:solidFill>
              </a:rPr>
              <a:t>Músculos transversos del abdomen</a:t>
            </a:r>
            <a:endParaRPr lang="es-GT" b="1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5759" r="16200" b="3259"/>
          <a:stretch>
            <a:fillRect/>
          </a:stretch>
        </p:blipFill>
        <p:spPr bwMode="auto">
          <a:xfrm>
            <a:off x="2124075" y="0"/>
            <a:ext cx="4822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2 Conector recto de flecha"/>
          <p:cNvCxnSpPr/>
          <p:nvPr/>
        </p:nvCxnSpPr>
        <p:spPr>
          <a:xfrm>
            <a:off x="3635375" y="3284538"/>
            <a:ext cx="792163" cy="21590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3 Conector recto de flecha"/>
          <p:cNvCxnSpPr/>
          <p:nvPr/>
        </p:nvCxnSpPr>
        <p:spPr>
          <a:xfrm>
            <a:off x="3635375" y="3500438"/>
            <a:ext cx="720725" cy="144462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4 Conector recto de flecha"/>
          <p:cNvCxnSpPr/>
          <p:nvPr/>
        </p:nvCxnSpPr>
        <p:spPr>
          <a:xfrm>
            <a:off x="3635375" y="3716338"/>
            <a:ext cx="720725" cy="144462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>
            <a:off x="3563938" y="3933825"/>
            <a:ext cx="863600" cy="142875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>
            <a:off x="3563938" y="4149725"/>
            <a:ext cx="792162" cy="142875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t="2998" r="2592" b="6284"/>
          <a:stretch>
            <a:fillRect/>
          </a:stretch>
        </p:blipFill>
        <p:spPr bwMode="auto">
          <a:xfrm>
            <a:off x="0" y="0"/>
            <a:ext cx="7343775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17505" t="40868" r="60332" b="39978"/>
          <a:stretch>
            <a:fillRect/>
          </a:stretch>
        </p:blipFill>
        <p:spPr bwMode="auto">
          <a:xfrm>
            <a:off x="7056438" y="1052513"/>
            <a:ext cx="2087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80086" t="40868" r="1782" b="52087"/>
          <a:stretch>
            <a:fillRect/>
          </a:stretch>
        </p:blipFill>
        <p:spPr bwMode="auto">
          <a:xfrm>
            <a:off x="7308850" y="5300663"/>
            <a:ext cx="170815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40820" t="40868" r="40462" b="39978"/>
          <a:stretch>
            <a:fillRect/>
          </a:stretch>
        </p:blipFill>
        <p:spPr bwMode="auto">
          <a:xfrm>
            <a:off x="7345363" y="2492375"/>
            <a:ext cx="176371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2" descr="C:\Documents and Settings\cum usac\Mis documentos\Mis imágenes\anatomia\anatomia 048.jpg"/>
          <p:cNvPicPr>
            <a:picLocks noChangeAspect="1" noChangeArrowheads="1"/>
          </p:cNvPicPr>
          <p:nvPr/>
        </p:nvPicPr>
        <p:blipFill>
          <a:blip r:embed="rId3" cstate="print"/>
          <a:srcRect l="60304" t="33685" r="20590" b="48358"/>
          <a:stretch>
            <a:fillRect/>
          </a:stretch>
        </p:blipFill>
        <p:spPr bwMode="auto">
          <a:xfrm>
            <a:off x="7343775" y="3933825"/>
            <a:ext cx="18002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GT" dirty="0" smtClean="0">
                <a:solidFill>
                  <a:srgbClr val="00B0F0"/>
                </a:solidFill>
              </a:rPr>
              <a:t>Vaina del músculo recto, línea alba y ombligo</a:t>
            </a:r>
            <a:endParaRPr lang="es-GT" dirty="0">
              <a:solidFill>
                <a:srgbClr val="00B0F0"/>
              </a:solidFill>
            </a:endParaRPr>
          </a:p>
        </p:txBody>
      </p:sp>
      <p:sp>
        <p:nvSpPr>
          <p:cNvPr id="39939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b="1" smtClean="0">
                <a:solidFill>
                  <a:srgbClr val="FF0000"/>
                </a:solidFill>
              </a:rPr>
              <a:t>El músculo recto del abdomen no tiene fascia propia que lo cubra por eso los músculos anchos del abdomen le proporcionan una cobertura, la vaina del músculo recto.</a:t>
            </a:r>
          </a:p>
          <a:p>
            <a:pPr eaLnBrk="1" hangingPunct="1"/>
            <a:r>
              <a:rPr lang="es-GT" b="1" smtClean="0">
                <a:solidFill>
                  <a:srgbClr val="FF0000"/>
                </a:solidFill>
              </a:rPr>
              <a:t>Esta formada de la siguiente manera:</a:t>
            </a:r>
          </a:p>
          <a:p>
            <a:pPr lvl="2" eaLnBrk="1" hangingPunct="1"/>
            <a:r>
              <a:rPr lang="es-GT" b="1" smtClean="0">
                <a:solidFill>
                  <a:srgbClr val="FF0000"/>
                </a:solidFill>
              </a:rPr>
              <a:t>La aponeurosis del músculo oblicuo externo  cubre al músculo recto anteriormente.</a:t>
            </a:r>
          </a:p>
          <a:p>
            <a:pPr lvl="2" eaLnBrk="1" hangingPunct="1"/>
            <a:r>
              <a:rPr lang="es-GT" b="1" smtClean="0">
                <a:solidFill>
                  <a:srgbClr val="FF0000"/>
                </a:solidFill>
              </a:rPr>
              <a:t>La aponeurosis del oblicuo interno se divide en sus 2/3 o ¾ superiores en dos hojas: una anterior y otra posterior al músculo recto.</a:t>
            </a:r>
          </a:p>
          <a:p>
            <a:pPr lvl="2" eaLnBrk="1" hangingPunct="1"/>
            <a:r>
              <a:rPr lang="es-GT" b="1" smtClean="0">
                <a:solidFill>
                  <a:srgbClr val="FF0000"/>
                </a:solidFill>
              </a:rPr>
              <a:t>La aponeurosis del  músculo transverso pasa posterior al músculo recto en sus 2/3  o sus ¾  superiores.</a:t>
            </a:r>
          </a:p>
        </p:txBody>
      </p:sp>
      <p:sp>
        <p:nvSpPr>
          <p:cNvPr id="39940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908050"/>
            <a:ext cx="8229600" cy="5545138"/>
          </a:xfrm>
        </p:spPr>
        <p:txBody>
          <a:bodyPr/>
          <a:lstStyle/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En  el tercio o cuarto inferior la vaina esta formada por la aponeurosis de los 3 músculos anchos del abdomen anteriormente y por la fascia transversal posteriormente.</a:t>
            </a:r>
          </a:p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El límite entre el entre los ¾  superiores y el cuarto inferior de la parte posterior de la vaina esta marcada por un engrosamiento llamado línea arqueada.</a:t>
            </a:r>
          </a:p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Dentro de la vaina se encuentran también los vasos epigástricos superiores e inferiores, vasos linfáticos y la parte distal de los nervios toracoabdominales</a:t>
            </a:r>
          </a:p>
        </p:txBody>
      </p:sp>
      <p:sp>
        <p:nvSpPr>
          <p:cNvPr id="40963" name="2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5759" r="16200" b="3259"/>
          <a:stretch>
            <a:fillRect/>
          </a:stretch>
        </p:blipFill>
        <p:spPr bwMode="auto">
          <a:xfrm>
            <a:off x="2124075" y="0"/>
            <a:ext cx="4822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8 Conector recto"/>
          <p:cNvCxnSpPr/>
          <p:nvPr/>
        </p:nvCxnSpPr>
        <p:spPr>
          <a:xfrm>
            <a:off x="3203575" y="4508500"/>
            <a:ext cx="309721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t="2998" r="2592" b="6284"/>
          <a:stretch>
            <a:fillRect/>
          </a:stretch>
        </p:blipFill>
        <p:spPr bwMode="auto">
          <a:xfrm>
            <a:off x="900113" y="0"/>
            <a:ext cx="7343775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/>
          <p:cNvPicPr>
            <a:picLocks noChangeAspect="1" noChangeArrowheads="1"/>
          </p:cNvPicPr>
          <p:nvPr/>
        </p:nvPicPr>
        <p:blipFill>
          <a:blip r:embed="rId2" cstate="print"/>
          <a:srcRect l="7390" t="9216" r="40085" b="51721"/>
          <a:stretch>
            <a:fillRect/>
          </a:stretch>
        </p:blipFill>
        <p:spPr bwMode="auto">
          <a:xfrm>
            <a:off x="0" y="1557338"/>
            <a:ext cx="9144000" cy="488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2 CuadroTexto"/>
          <p:cNvSpPr txBox="1">
            <a:spLocks noChangeArrowheads="1"/>
          </p:cNvSpPr>
          <p:nvPr/>
        </p:nvSpPr>
        <p:spPr bwMode="auto">
          <a:xfrm>
            <a:off x="1692275" y="404813"/>
            <a:ext cx="61198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200">
                <a:solidFill>
                  <a:srgbClr val="FF0000"/>
                </a:solidFill>
                <a:cs typeface="Arial" charset="0"/>
              </a:rPr>
              <a:t>Vaina del los rectos superior a la línea arcuata</a:t>
            </a:r>
            <a:endParaRPr lang="es-GT" sz="3200">
              <a:solidFill>
                <a:srgbClr val="FF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 l="23250" t="16360" r="2924" b="29500"/>
          <a:stretch>
            <a:fillRect/>
          </a:stretch>
        </p:blipFill>
        <p:spPr bwMode="auto">
          <a:xfrm>
            <a:off x="-6350" y="1800225"/>
            <a:ext cx="911542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2 CuadroTexto"/>
          <p:cNvSpPr txBox="1">
            <a:spLocks noChangeArrowheads="1"/>
          </p:cNvSpPr>
          <p:nvPr/>
        </p:nvSpPr>
        <p:spPr bwMode="auto">
          <a:xfrm>
            <a:off x="2268538" y="692150"/>
            <a:ext cx="5040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>
                <a:solidFill>
                  <a:srgbClr val="FF0000"/>
                </a:solidFill>
                <a:cs typeface="Arial" charset="0"/>
              </a:rPr>
              <a:t>Inferior a la línea arcuata</a:t>
            </a:r>
            <a:endParaRPr lang="es-GT" sz="2800">
              <a:solidFill>
                <a:srgbClr val="FF0000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Línea alba</a:t>
            </a:r>
          </a:p>
        </p:txBody>
      </p:sp>
      <p:sp>
        <p:nvSpPr>
          <p:cNvPr id="4608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se localiza sobre la línea media del abdomen en sentido vertical.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Esta formada por la unión de las aponeurosis de los músculos anchos del abdomen bilaterales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Se ensancha superior al ombligo 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Se estrecha inferior al ombligo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En su espesor se encuentra el anillo umbilical</a:t>
            </a:r>
          </a:p>
          <a:p>
            <a:pPr eaLnBrk="1" hangingPunct="1"/>
            <a:endParaRPr lang="es-GT" smtClean="0">
              <a:solidFill>
                <a:srgbClr val="FFFF00"/>
              </a:solidFill>
            </a:endParaRPr>
          </a:p>
        </p:txBody>
      </p:sp>
      <p:sp>
        <p:nvSpPr>
          <p:cNvPr id="46084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mtClean="0"/>
              <a:t>Ombligo</a:t>
            </a:r>
          </a:p>
        </p:txBody>
      </p:sp>
      <p:sp>
        <p:nvSpPr>
          <p:cNvPr id="47107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El anillo umbilical es un defecto de la pared por donde pasan los vasos sanguíneos que va y vienen del feto a la placenta.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Cuando el cordón umbilical se cae entre los 7 y 14 días después del nacimiento, el ombligo se deprime y la piel se eleva dando le el aspecto que ya conocemos.</a:t>
            </a:r>
          </a:p>
          <a:p>
            <a:pPr eaLnBrk="1" hangingPunct="1"/>
            <a:r>
              <a:rPr lang="es-GT" smtClean="0">
                <a:solidFill>
                  <a:srgbClr val="00B050"/>
                </a:solidFill>
              </a:rPr>
              <a:t>En el ombligo es donde se fusionan las capas de la pared anterolateral.</a:t>
            </a:r>
          </a:p>
        </p:txBody>
      </p:sp>
      <p:sp>
        <p:nvSpPr>
          <p:cNvPr id="47108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GT" dirty="0" smtClean="0">
                <a:solidFill>
                  <a:srgbClr val="FF0000"/>
                </a:solidFill>
              </a:rPr>
              <a:t>Funciones y acciones de los músculos de la pared </a:t>
            </a:r>
            <a:endParaRPr lang="es-GT" dirty="0">
              <a:solidFill>
                <a:srgbClr val="FF0000"/>
              </a:solidFill>
            </a:endParaRPr>
          </a:p>
        </p:txBody>
      </p:sp>
      <p:sp>
        <p:nvSpPr>
          <p:cNvPr id="48131" name="2 Marcador de contenido"/>
          <p:cNvSpPr>
            <a:spLocks noGrp="1"/>
          </p:cNvSpPr>
          <p:nvPr>
            <p:ph sz="quarter" idx="1"/>
          </p:nvPr>
        </p:nvSpPr>
        <p:spPr>
          <a:xfrm>
            <a:off x="312738" y="2681288"/>
            <a:ext cx="8507412" cy="3771900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Soporte firme y dilatable para la pared.</a:t>
            </a:r>
          </a:p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Sostienen las vísceras abdominales.</a:t>
            </a:r>
          </a:p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Protegen las vísceras de muchas lesiones.</a:t>
            </a:r>
          </a:p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Comprimen el contenido abdominal para mantener o aumentar la presión intraabdominal.</a:t>
            </a:r>
          </a:p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Mueven el tronco.</a:t>
            </a:r>
          </a:p>
          <a:p>
            <a:pPr eaLnBrk="1" hangingPunct="1"/>
            <a:r>
              <a:rPr lang="es-GT" smtClean="0">
                <a:solidFill>
                  <a:srgbClr val="FF0000"/>
                </a:solidFill>
              </a:rPr>
              <a:t>Ayudan a mantener la postura</a:t>
            </a:r>
          </a:p>
        </p:txBody>
      </p:sp>
      <p:sp>
        <p:nvSpPr>
          <p:cNvPr id="48132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>
          <a:xfrm>
            <a:off x="457200" y="846138"/>
            <a:ext cx="8229600" cy="1143000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FFFF00"/>
                </a:solidFill>
              </a:rPr>
              <a:t>Inervación </a:t>
            </a:r>
          </a:p>
        </p:txBody>
      </p:sp>
      <p:sp>
        <p:nvSpPr>
          <p:cNvPr id="49155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2392363"/>
            <a:ext cx="8229600" cy="2620962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Dermatomas: es el área sensitiva en la piel de la pared anterolateral del abdomen, proporcionada por los ramos anteriores de los nervios espinales T7 a T12, llamados intercostales hasta T11 y subcostal T12</a:t>
            </a:r>
          </a:p>
        </p:txBody>
      </p:sp>
      <p:sp>
        <p:nvSpPr>
          <p:cNvPr id="49156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125538"/>
            <a:ext cx="8229600" cy="4708525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Las </a:t>
            </a:r>
            <a:r>
              <a:rPr lang="es-GT" b="1" u="sng" smtClean="0">
                <a:solidFill>
                  <a:srgbClr val="FFFF00"/>
                </a:solidFill>
              </a:rPr>
              <a:t>porciones distales</a:t>
            </a:r>
            <a:r>
              <a:rPr lang="es-GT" smtClean="0">
                <a:solidFill>
                  <a:srgbClr val="FFFF00"/>
                </a:solidFill>
              </a:rPr>
              <a:t> </a:t>
            </a:r>
            <a:r>
              <a:rPr lang="es-GT" smtClean="0">
                <a:solidFill>
                  <a:srgbClr val="002060"/>
                </a:solidFill>
              </a:rPr>
              <a:t>de los ramos anteriores de los nervios espinales T7 a T12 se pueden nombrar específicamente como sigue: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Nervios toracoabdominales: son de T7 a T11.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Ramos cutáneos laterales (torácicos): de T7 a T9 o T10.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Nervio subcostal: T12.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Nervios iliohipogastrico e ilioinguinal son ramos del ramo anterior del nervio espinal L1 que es parte del plexo lumbar específicamente. </a:t>
            </a:r>
          </a:p>
          <a:p>
            <a:pPr eaLnBrk="1" hangingPunct="1"/>
            <a:endParaRPr lang="es-GT" smtClean="0">
              <a:solidFill>
                <a:srgbClr val="002060"/>
              </a:solidFill>
            </a:endParaRPr>
          </a:p>
          <a:p>
            <a:pPr eaLnBrk="1" hangingPunct="1"/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50179" name="2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>
          <a:xfrm>
            <a:off x="914400" y="333375"/>
            <a:ext cx="7772400" cy="796925"/>
          </a:xfrm>
        </p:spPr>
        <p:txBody>
          <a:bodyPr/>
          <a:lstStyle/>
          <a:p>
            <a:pPr algn="ctr" eaLnBrk="1" hangingPunct="1"/>
            <a:r>
              <a:rPr lang="es-GT" smtClean="0">
                <a:solidFill>
                  <a:srgbClr val="FF0000"/>
                </a:solidFill>
              </a:rPr>
              <a:t>Arterias de la pared</a:t>
            </a:r>
          </a:p>
        </p:txBody>
      </p:sp>
      <p:sp>
        <p:nvSpPr>
          <p:cNvPr id="51203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  <p:pic>
        <p:nvPicPr>
          <p:cNvPr id="51204" name="Picture 5" descr="C:\Documents and Settings\cum usac\Mis documentos\moore 2015\ch02_jpg_labels_on\table_2.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Venas de la pared</a:t>
            </a:r>
          </a:p>
        </p:txBody>
      </p:sp>
      <p:sp>
        <p:nvSpPr>
          <p:cNvPr id="52227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960563"/>
            <a:ext cx="8229600" cy="4708525"/>
          </a:xfrm>
        </p:spPr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En la pared encontramos un extenso plexo venos que drena la sangre de la pared anterolateral. Este plexo drena: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Superiormente en la vena torácica interna medialmente y en la vena torácica lateral lateralmente.</a:t>
            </a:r>
          </a:p>
          <a:p>
            <a:pPr lvl="1" eaLnBrk="1" hangingPunct="1"/>
            <a:r>
              <a:rPr lang="es-GT" smtClean="0">
                <a:solidFill>
                  <a:srgbClr val="002060"/>
                </a:solidFill>
              </a:rPr>
              <a:t>Inferiormente en las venas: epigástrica superficial que desemboca en la vena safena mayor; y epigástrica inferior que drena en la vena iliaca externa.</a:t>
            </a:r>
          </a:p>
          <a:p>
            <a:pPr lvl="1" eaLnBrk="1" hangingPunct="1"/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52228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GT" smtClean="0"/>
          </a:p>
        </p:txBody>
      </p:sp>
      <p:sp>
        <p:nvSpPr>
          <p:cNvPr id="53251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Las venas alrededor del ombligo drenan en las venas para umbilicales que drenan en la vena porta hepática.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Entre la vena epigástrica superficial y la vena torácica lateral existe una vena anastomótica llamada  vena toracoepigástrica.</a:t>
            </a:r>
          </a:p>
          <a:p>
            <a:pPr eaLnBrk="1" hangingPunct="1"/>
            <a:r>
              <a:rPr lang="es-GT" smtClean="0">
                <a:solidFill>
                  <a:srgbClr val="002060"/>
                </a:solidFill>
              </a:rPr>
              <a:t>Su importancia radica en el hecho de que cuando existe bloqueo en el sistema de las venas cavas o de la vena porta, permiten la circulación colateral.</a:t>
            </a:r>
          </a:p>
          <a:p>
            <a:pPr eaLnBrk="1" hangingPunct="1"/>
            <a:endParaRPr lang="es-GT" smtClean="0">
              <a:solidFill>
                <a:srgbClr val="002060"/>
              </a:solidFill>
            </a:endParaRPr>
          </a:p>
        </p:txBody>
      </p:sp>
      <p:sp>
        <p:nvSpPr>
          <p:cNvPr id="53252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650" y="485775"/>
            <a:ext cx="77724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GT" b="1" dirty="0" smtClean="0">
                <a:solidFill>
                  <a:srgbClr val="00B050"/>
                </a:solidFill>
              </a:rPr>
              <a:t>Características de la superficie interna de la pared anterolateral</a:t>
            </a:r>
            <a:endParaRPr lang="es-GT" b="1" dirty="0">
              <a:solidFill>
                <a:srgbClr val="00B050"/>
              </a:solidFill>
            </a:endParaRPr>
          </a:p>
        </p:txBody>
      </p:sp>
      <p:sp>
        <p:nvSpPr>
          <p:cNvPr id="54275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916113"/>
            <a:ext cx="7772400" cy="4141787"/>
          </a:xfrm>
        </p:spPr>
        <p:txBody>
          <a:bodyPr/>
          <a:lstStyle/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esta superficie esta cubierta por peritoneo parietal y forma pliegues al cubrir ciertas estructuras:</a:t>
            </a:r>
          </a:p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Pliegue umbilical medio se forma cuando el peritoneo cubre al ligamento umbilical medio que se extiende desde el ombligo al vértice de la vejiga.</a:t>
            </a:r>
          </a:p>
          <a:p>
            <a:pPr lvl="1" eaLnBrk="1" hangingPunct="1"/>
            <a:endParaRPr lang="es-GT" b="1" smtClean="0">
              <a:solidFill>
                <a:srgbClr val="00B050"/>
              </a:solidFill>
            </a:endParaRPr>
          </a:p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Los pliegues umbilicales mediales se forman cuando el peritoneo cubre a los ligamentos umbilicales mediales que son el resultado de la obliteración de parte de  las arterias umbilicales </a:t>
            </a:r>
          </a:p>
        </p:txBody>
      </p:sp>
      <p:sp>
        <p:nvSpPr>
          <p:cNvPr id="54276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GT" smtClean="0"/>
          </a:p>
        </p:txBody>
      </p:sp>
      <p:sp>
        <p:nvSpPr>
          <p:cNvPr id="55299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Los pliegues umbilicales laterales se forman cuando el peritoneo cubre a los vasos epigástricos inferiores.</a:t>
            </a:r>
          </a:p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Entre los diferentes pliegues se forman fosas:</a:t>
            </a:r>
          </a:p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Entre los pliegues umbilicales medio y medial se forma la fosa supraumbilical.</a:t>
            </a:r>
          </a:p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Entre los pliegues umbilicales medial y lateral se forma la fosa inguinal mediales. Hernias directas.</a:t>
            </a:r>
          </a:p>
          <a:p>
            <a:pPr lvl="1" eaLnBrk="1" hangingPunct="1"/>
            <a:r>
              <a:rPr lang="es-GT" b="1" smtClean="0">
                <a:solidFill>
                  <a:srgbClr val="00B050"/>
                </a:solidFill>
              </a:rPr>
              <a:t>Lateral al pliegue umbilical lateral se localiza la fosa inguinal lateral que corresponde al anillo inguinal profundo del conducto inguinal. Aquí se forman la hernias inguinales indirectas.  </a:t>
            </a:r>
          </a:p>
        </p:txBody>
      </p:sp>
      <p:sp>
        <p:nvSpPr>
          <p:cNvPr id="55300" name="3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2392363"/>
            <a:ext cx="8229600" cy="2692400"/>
          </a:xfrm>
        </p:spPr>
        <p:txBody>
          <a:bodyPr/>
          <a:lstStyle/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El ligamento falciforme del hígado se extiende desde el ombligo al hígado. Envuelve en su borde inferior al ligamento redondo y las venas paraumbilicales.</a:t>
            </a:r>
          </a:p>
          <a:p>
            <a:pPr eaLnBrk="1" hangingPunct="1">
              <a:buFont typeface="Wingdings 2" pitchFamily="18" charset="2"/>
              <a:buNone/>
            </a:pPr>
            <a:endParaRPr lang="es-GT" smtClean="0">
              <a:solidFill>
                <a:srgbClr val="FFC000"/>
              </a:solidFill>
            </a:endParaRPr>
          </a:p>
        </p:txBody>
      </p:sp>
      <p:sp>
        <p:nvSpPr>
          <p:cNvPr id="56323" name="2 Marcador de pie de página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GT" smtClean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/>
          <p:cNvPicPr>
            <a:picLocks noChangeAspect="1" noChangeArrowheads="1"/>
          </p:cNvPicPr>
          <p:nvPr/>
        </p:nvPicPr>
        <p:blipFill>
          <a:blip r:embed="rId2" cstate="print"/>
          <a:srcRect l="38184" t="10999" r="17513" b="18190"/>
          <a:stretch>
            <a:fillRect/>
          </a:stretch>
        </p:blipFill>
        <p:spPr bwMode="auto">
          <a:xfrm>
            <a:off x="1763713" y="0"/>
            <a:ext cx="5688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 de flecha"/>
          <p:cNvCxnSpPr/>
          <p:nvPr/>
        </p:nvCxnSpPr>
        <p:spPr>
          <a:xfrm flipH="1">
            <a:off x="5651500" y="3284538"/>
            <a:ext cx="1944688" cy="7921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>
            <a:off x="1331913" y="2708275"/>
            <a:ext cx="3311525" cy="649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 flipH="1" flipV="1">
            <a:off x="5003800" y="4292600"/>
            <a:ext cx="3240088" cy="215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H="1" flipV="1">
            <a:off x="6011863" y="4724400"/>
            <a:ext cx="1728787" cy="5762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H="1" flipV="1">
            <a:off x="5508625" y="5445125"/>
            <a:ext cx="2303463" cy="50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H="1" flipV="1">
            <a:off x="4932363" y="5373688"/>
            <a:ext cx="2808287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>
            <a:off x="1187450" y="3573463"/>
            <a:ext cx="2736850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1176</Words>
  <Application>Microsoft Office PowerPoint</Application>
  <PresentationFormat>Presentación en pantalla (4:3)</PresentationFormat>
  <Paragraphs>122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Arial</vt:lpstr>
      <vt:lpstr>Franklin Gothic Book</vt:lpstr>
      <vt:lpstr>Perpetua</vt:lpstr>
      <vt:lpstr>Wingdings 2</vt:lpstr>
      <vt:lpstr>Calibri</vt:lpstr>
      <vt:lpstr>Equidad</vt:lpstr>
      <vt:lpstr>Pared anterolateral del abdomen (anatomía Clínica de Moore)</vt:lpstr>
      <vt:lpstr>Diapositiva 2</vt:lpstr>
      <vt:lpstr>Diapositiva 3</vt:lpstr>
      <vt:lpstr>Diapositiva 4</vt:lpstr>
      <vt:lpstr>Fascias de la pared anterolateral</vt:lpstr>
      <vt:lpstr>Diapositiva 6</vt:lpstr>
      <vt:lpstr>Diapositiva 7</vt:lpstr>
      <vt:lpstr>Músculos de la pared</vt:lpstr>
      <vt:lpstr>Diapositiva 9</vt:lpstr>
      <vt:lpstr>Diapositiva 10</vt:lpstr>
      <vt:lpstr>Músculos rectos del abdomen</vt:lpstr>
      <vt:lpstr>Diapositiva 12</vt:lpstr>
      <vt:lpstr>Diapositiva 13</vt:lpstr>
      <vt:lpstr>Diapositiva 14</vt:lpstr>
      <vt:lpstr>Músculos oblicuos externos del abdomen</vt:lpstr>
      <vt:lpstr>Diapositiva 16</vt:lpstr>
      <vt:lpstr>Diapositiva 17</vt:lpstr>
      <vt:lpstr>Diapositiva 18</vt:lpstr>
      <vt:lpstr>Diapositiva 19</vt:lpstr>
      <vt:lpstr>Diapositiva 20</vt:lpstr>
      <vt:lpstr>Músculos oblicuos internos del abdomen </vt:lpstr>
      <vt:lpstr>Diapositiva 22</vt:lpstr>
      <vt:lpstr>Diapositiva 23</vt:lpstr>
      <vt:lpstr>Músculos transversos del abdomen</vt:lpstr>
      <vt:lpstr>Diapositiva 25</vt:lpstr>
      <vt:lpstr>Diapositiva 26</vt:lpstr>
      <vt:lpstr>Vaina del músculo recto, línea alba y ombligo</vt:lpstr>
      <vt:lpstr>Diapositiva 28</vt:lpstr>
      <vt:lpstr>Diapositiva 29</vt:lpstr>
      <vt:lpstr>Diapositiva 30</vt:lpstr>
      <vt:lpstr>Diapositiva 31</vt:lpstr>
      <vt:lpstr>Diapositiva 32</vt:lpstr>
      <vt:lpstr>Línea alba</vt:lpstr>
      <vt:lpstr>Ombligo</vt:lpstr>
      <vt:lpstr>Funciones y acciones de los músculos de la pared </vt:lpstr>
      <vt:lpstr>Inervación </vt:lpstr>
      <vt:lpstr>Diapositiva 37</vt:lpstr>
      <vt:lpstr>Arterias de la pared</vt:lpstr>
      <vt:lpstr>Venas de la pared</vt:lpstr>
      <vt:lpstr>Diapositiva 40</vt:lpstr>
      <vt:lpstr>Características de la superficie interna de la pared anterolateral</vt:lpstr>
      <vt:lpstr>Diapositiva 42</vt:lpstr>
      <vt:lpstr>Diapositiva 43</vt:lpstr>
      <vt:lpstr>Diapositiva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Pared anterolateral del abdomen (anatomía Clínica de Moore)</dc:title>
  <dc:creator>cum usac</dc:creator>
  <cp:lastModifiedBy>cum usac</cp:lastModifiedBy>
  <cp:revision>3</cp:revision>
  <dcterms:created xsi:type="dcterms:W3CDTF">2014-10-06T15:44:17Z</dcterms:created>
  <dcterms:modified xsi:type="dcterms:W3CDTF">2014-10-08T17:34:08Z</dcterms:modified>
</cp:coreProperties>
</file>